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336" r:id="rId3"/>
    <p:sldId id="257" r:id="rId4"/>
    <p:sldId id="337" r:id="rId5"/>
    <p:sldId id="338" r:id="rId6"/>
    <p:sldId id="339" r:id="rId7"/>
    <p:sldId id="394" r:id="rId8"/>
    <p:sldId id="395" r:id="rId9"/>
    <p:sldId id="396" r:id="rId10"/>
    <p:sldId id="393" r:id="rId11"/>
    <p:sldId id="367" r:id="rId12"/>
    <p:sldId id="380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47" r:id="rId22"/>
    <p:sldId id="348" r:id="rId23"/>
    <p:sldId id="349" r:id="rId24"/>
    <p:sldId id="350" r:id="rId25"/>
    <p:sldId id="368" r:id="rId26"/>
    <p:sldId id="370" r:id="rId27"/>
    <p:sldId id="371" r:id="rId28"/>
    <p:sldId id="372" r:id="rId29"/>
    <p:sldId id="373" r:id="rId30"/>
    <p:sldId id="374" r:id="rId31"/>
    <p:sldId id="369" r:id="rId32"/>
    <p:sldId id="351" r:id="rId33"/>
    <p:sldId id="352" r:id="rId34"/>
    <p:sldId id="353" r:id="rId35"/>
    <p:sldId id="378" r:id="rId36"/>
    <p:sldId id="379" r:id="rId37"/>
    <p:sldId id="354" r:id="rId38"/>
    <p:sldId id="356" r:id="rId39"/>
    <p:sldId id="357" r:id="rId40"/>
    <p:sldId id="355" r:id="rId41"/>
    <p:sldId id="358" r:id="rId42"/>
    <p:sldId id="359" r:id="rId43"/>
    <p:sldId id="390" r:id="rId44"/>
    <p:sldId id="391" r:id="rId45"/>
    <p:sldId id="397" r:id="rId46"/>
    <p:sldId id="360" r:id="rId47"/>
    <p:sldId id="361" r:id="rId48"/>
    <p:sldId id="362" r:id="rId49"/>
    <p:sldId id="392" r:id="rId50"/>
    <p:sldId id="363" r:id="rId51"/>
    <p:sldId id="364" r:id="rId52"/>
    <p:sldId id="365" r:id="rId53"/>
    <p:sldId id="366" r:id="rId54"/>
    <p:sldId id="302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7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5B46-FEB7-C04A-AFEB-1493C7859BFE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0F11E-7383-364D-B3B0-C26B23D8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52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interactions and binding site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Allegra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PPIs are at the basis of key cellular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Signal transduction/communication</a:t>
            </a:r>
          </a:p>
          <a:p>
            <a:r>
              <a:rPr lang="en-US" dirty="0" smtClean="0"/>
              <a:t>Enzyme-mediated catalysis</a:t>
            </a:r>
          </a:p>
          <a:p>
            <a:r>
              <a:rPr lang="en-US" dirty="0" smtClean="0"/>
              <a:t>Immune response</a:t>
            </a:r>
          </a:p>
          <a:p>
            <a:r>
              <a:rPr lang="en-US" dirty="0" smtClean="0"/>
              <a:t>Cellular division</a:t>
            </a:r>
          </a:p>
          <a:p>
            <a:r>
              <a:rPr lang="en-US" dirty="0" smtClean="0"/>
              <a:t>Programmed cell death</a:t>
            </a:r>
          </a:p>
          <a:p>
            <a:r>
              <a:rPr lang="en-US" dirty="0" smtClean="0"/>
              <a:t>Cell-cell recognition</a:t>
            </a:r>
          </a:p>
          <a:p>
            <a:r>
              <a:rPr lang="en-US" dirty="0" smtClean="0"/>
              <a:t>Viral action</a:t>
            </a:r>
          </a:p>
          <a:p>
            <a:r>
              <a:rPr lang="en-US" dirty="0" smtClean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41722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Roles of ligands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Catalysis: substrate, products, cofactors</a:t>
            </a:r>
          </a:p>
          <a:p>
            <a:r>
              <a:rPr lang="en-US" dirty="0" smtClean="0"/>
              <a:t>Regulation: ATP, hormones, etc.</a:t>
            </a:r>
          </a:p>
          <a:p>
            <a:r>
              <a:rPr lang="en-US" dirty="0" smtClean="0"/>
              <a:t>Communication pathways: first or second messengers, downstream regulators</a:t>
            </a:r>
          </a:p>
          <a:p>
            <a:r>
              <a:rPr lang="en-US" dirty="0" smtClean="0"/>
              <a:t> Protein trafficking: ligands serving as means by which organelles or other macromolecules are </a:t>
            </a:r>
            <a:r>
              <a:rPr lang="en-US" dirty="0" err="1" smtClean="0"/>
              <a:t>recognised</a:t>
            </a:r>
            <a:r>
              <a:rPr lang="en-US" dirty="0" smtClean="0"/>
              <a:t> by proteins</a:t>
            </a:r>
          </a:p>
          <a:p>
            <a:r>
              <a:rPr lang="en-US" dirty="0" smtClean="0"/>
              <a:t>Prosthetic groups: </a:t>
            </a:r>
            <a:r>
              <a:rPr lang="en-US" dirty="0" err="1" smtClean="0"/>
              <a:t>heme</a:t>
            </a:r>
            <a:r>
              <a:rPr lang="en-US" dirty="0" smtClean="0"/>
              <a:t> group</a:t>
            </a:r>
          </a:p>
          <a:p>
            <a:r>
              <a:rPr lang="en-US" dirty="0" smtClean="0"/>
              <a:t>Defense/offense: toxins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4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US" sz="2400" b="1" dirty="0" smtClean="0">
                <a:solidFill>
                  <a:srgbClr val="FFFFFF"/>
                </a:solidFill>
              </a:rPr>
              <a:t>In </a:t>
            </a:r>
            <a:r>
              <a:rPr lang="en-US" sz="2400" b="1" dirty="0">
                <a:solidFill>
                  <a:srgbClr val="FFFFFF"/>
                </a:solidFill>
              </a:rPr>
              <a:t>an organism</a:t>
            </a:r>
            <a:r>
              <a:rPr lang="en-US" sz="2400" b="1" dirty="0" smtClean="0">
                <a:solidFill>
                  <a:srgbClr val="FFFFFF"/>
                </a:solidFill>
              </a:rPr>
              <a:t>, PPIs </a:t>
            </a:r>
            <a:r>
              <a:rPr lang="en-US" sz="2400" b="1" dirty="0">
                <a:solidFill>
                  <a:srgbClr val="FFFFFF"/>
                </a:solidFill>
              </a:rPr>
              <a:t>form a huge complex network known as an “</a:t>
            </a:r>
            <a:r>
              <a:rPr lang="en-US" sz="2400" b="1" dirty="0" err="1" smtClean="0">
                <a:solidFill>
                  <a:srgbClr val="FFFFFF"/>
                </a:solidFill>
              </a:rPr>
              <a:t>interactome</a:t>
            </a:r>
            <a:r>
              <a:rPr lang="en-US" sz="2400" b="1" dirty="0" smtClean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Any deregulation leads to a disease state </a:t>
            </a:r>
            <a:r>
              <a:rPr lang="en-US" sz="2400" dirty="0" smtClean="0">
                <a:solidFill>
                  <a:srgbClr val="FFFFFF"/>
                </a:solidFill>
              </a:rPr>
              <a:t>or death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Nearly 650,000 interactions regulate human </a:t>
            </a:r>
            <a:r>
              <a:rPr lang="en-US" sz="2000" dirty="0" smtClean="0">
                <a:solidFill>
                  <a:srgbClr val="FFFFFF"/>
                </a:solidFill>
              </a:rPr>
              <a:t>life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865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5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264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Networks</a:t>
            </a:r>
            <a:r>
              <a:rPr lang="en-US" b="1" dirty="0">
                <a:solidFill>
                  <a:srgbClr val="FF0000"/>
                </a:solidFill>
              </a:rPr>
              <a:t>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</a:t>
            </a:r>
            <a:r>
              <a:rPr lang="en-US" dirty="0" smtClean="0"/>
              <a:t>to </a:t>
            </a:r>
            <a:r>
              <a:rPr lang="en-US" dirty="0"/>
              <a:t>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5356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reductionist approach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 smtClean="0"/>
              <a:t>We can classify PPIs according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 smtClean="0"/>
              <a:t>Biological context</a:t>
            </a:r>
            <a:r>
              <a:rPr lang="en-US" dirty="0" smtClean="0"/>
              <a:t>: enzyme-substrate, antibody-antigen, receptor-hormone/neurotransmitter</a:t>
            </a:r>
          </a:p>
          <a:p>
            <a:r>
              <a:rPr lang="en-US" u="sng" dirty="0" smtClean="0"/>
              <a:t>Permanence of binding</a:t>
            </a:r>
            <a:r>
              <a:rPr lang="en-US" dirty="0" smtClean="0"/>
              <a:t>: permanent-obligate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u="sng" dirty="0" smtClean="0"/>
              <a:t>Similarity of the binding partners</a:t>
            </a:r>
            <a:r>
              <a:rPr lang="en-US" dirty="0" smtClean="0"/>
              <a:t>: 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u="sng" dirty="0" smtClean="0"/>
              <a:t>Number of binding partners</a:t>
            </a:r>
            <a:r>
              <a:rPr lang="en-US" dirty="0" smtClean="0"/>
              <a:t>: hub, non-hub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of the above categories may partially overlap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858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err="1" smtClean="0"/>
              <a:t>stabilised</a:t>
            </a:r>
            <a:r>
              <a:rPr lang="en-US" dirty="0" smtClean="0"/>
              <a:t>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130429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Transient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Stable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Transient (relatively weak)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(for a longer period of time)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Vocabulary: </a:t>
            </a:r>
            <a:r>
              <a:rPr lang="en-US" dirty="0"/>
              <a:t>p</a:t>
            </a:r>
            <a:r>
              <a:rPr lang="en-US" dirty="0" smtClean="0"/>
              <a:t>ermanent</a:t>
            </a:r>
            <a:r>
              <a:rPr lang="en-US" dirty="0"/>
              <a:t>, obligate, </a:t>
            </a:r>
            <a:r>
              <a:rPr lang="en-US" dirty="0" err="1"/>
              <a:t>oligomeric</a:t>
            </a:r>
            <a:r>
              <a:rPr lang="en-US" dirty="0"/>
              <a:t>, tight, more </a:t>
            </a:r>
            <a:r>
              <a:rPr lang="en-US" dirty="0" smtClean="0"/>
              <a:t>stable</a:t>
            </a:r>
            <a:endParaRPr lang="en-US" b="1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60" y="4298"/>
            <a:ext cx="6944701" cy="6872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416" y="26821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Perkins </a:t>
            </a:r>
            <a:r>
              <a:rPr lang="en-US" dirty="0"/>
              <a:t>et al, Structure, </a:t>
            </a:r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 smtClean="0"/>
              <a:t>We can classify PPIs according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93" y="1305114"/>
            <a:ext cx="8601388" cy="4192540"/>
          </a:xfrm>
        </p:spPr>
        <p:txBody>
          <a:bodyPr/>
          <a:lstStyle/>
          <a:p>
            <a:r>
              <a:rPr lang="en-US" u="sng" dirty="0" smtClean="0"/>
              <a:t>Biological context</a:t>
            </a:r>
            <a:r>
              <a:rPr lang="en-US" dirty="0" smtClean="0"/>
              <a:t>: enzyme-substrate, antibody-antigen, receptor-hormone/neurotransmitter</a:t>
            </a:r>
          </a:p>
          <a:p>
            <a:r>
              <a:rPr lang="en-US" u="sng" dirty="0" smtClean="0"/>
              <a:t>Permanence of binding</a:t>
            </a:r>
            <a:r>
              <a:rPr lang="en-US" dirty="0" smtClean="0"/>
              <a:t>: permanent-obligate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u="sng" dirty="0" smtClean="0"/>
              <a:t>Similarity of the binding partners</a:t>
            </a:r>
            <a:r>
              <a:rPr lang="en-US" dirty="0" smtClean="0"/>
              <a:t>: 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u="sng" dirty="0" smtClean="0"/>
              <a:t>Number of binding partners</a:t>
            </a:r>
            <a:r>
              <a:rPr lang="en-US" dirty="0" smtClean="0"/>
              <a:t>: hub, non-hub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5248" y="586455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of the above categories may partially overlap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70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 ability of proteins to form </a:t>
            </a:r>
            <a:r>
              <a:rPr lang="en-US" b="1" dirty="0" smtClean="0"/>
              <a:t>biologically active complexes </a:t>
            </a:r>
            <a:r>
              <a:rPr lang="en-US" dirty="0" smtClean="0"/>
              <a:t>depends on the properties of their binding surfaces: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Geometric compatibility</a:t>
            </a:r>
          </a:p>
          <a:p>
            <a:r>
              <a:rPr lang="en-US" dirty="0" smtClean="0"/>
              <a:t>Chemical composition</a:t>
            </a:r>
          </a:p>
          <a:p>
            <a:r>
              <a:rPr lang="en-US" dirty="0" smtClean="0"/>
              <a:t>Polarity</a:t>
            </a:r>
          </a:p>
          <a:p>
            <a:r>
              <a:rPr lang="en-US" dirty="0" smtClean="0"/>
              <a:t>Atom packing efficiency</a:t>
            </a:r>
          </a:p>
          <a:p>
            <a:r>
              <a:rPr lang="en-US" dirty="0" smtClean="0"/>
              <a:t>Hydrogen bond or salt bridge frequency</a:t>
            </a:r>
          </a:p>
          <a:p>
            <a:r>
              <a:rPr lang="en-US" dirty="0" smtClean="0"/>
              <a:t>Number of buried water molecules</a:t>
            </a:r>
          </a:p>
          <a:p>
            <a:r>
              <a:rPr lang="en-US" dirty="0" smtClean="0"/>
              <a:t>Interaction energy</a:t>
            </a:r>
          </a:p>
          <a:p>
            <a:r>
              <a:rPr lang="en-US" dirty="0" smtClean="0"/>
              <a:t>Residue conservation</a:t>
            </a:r>
          </a:p>
          <a:p>
            <a:r>
              <a:rPr lang="en-US" dirty="0" smtClean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4900" dirty="0" smtClean="0">
                <a:solidFill>
                  <a:schemeClr val="bg1"/>
                </a:solidFill>
              </a:rPr>
              <a:t>Protein-ligand interfaces</a:t>
            </a:r>
            <a:r>
              <a:rPr lang="en-US" sz="3100" dirty="0" smtClean="0">
                <a:solidFill>
                  <a:schemeClr val="bg1"/>
                </a:solidFill>
              </a:rPr>
              <a:t/>
            </a:r>
            <a:br>
              <a:rPr lang="en-US" sz="3100" dirty="0" smtClean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</a:t>
            </a:r>
            <a:r>
              <a:rPr lang="en-US" sz="2800" dirty="0" smtClean="0">
                <a:solidFill>
                  <a:schemeClr val="bg1"/>
                </a:solidFill>
              </a:rPr>
              <a:t>relationship</a:t>
            </a:r>
            <a:r>
              <a:rPr lang="en-US" sz="3100" dirty="0">
                <a:solidFill>
                  <a:schemeClr val="bg1"/>
                </a:solidFill>
              </a:rPr>
              <a:t/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/>
            </a:r>
            <a:br>
              <a:rPr lang="en-US" sz="3100" dirty="0" smtClean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</a:t>
            </a:r>
            <a:r>
              <a:rPr lang="en-US" dirty="0" smtClean="0"/>
              <a:t>Hpx14 </a:t>
            </a:r>
            <a:r>
              <a:rPr lang="en-US" dirty="0" err="1"/>
              <a:t>homodimer</a:t>
            </a:r>
            <a:r>
              <a:rPr lang="en-US" dirty="0"/>
              <a:t> (PDB 3C7X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b="1" dirty="0" smtClean="0"/>
              <a:t>B</a:t>
            </a:r>
            <a:r>
              <a:rPr lang="en-US" b="1" dirty="0"/>
              <a:t>.</a:t>
            </a:r>
            <a:r>
              <a:rPr lang="en-US" dirty="0"/>
              <a:t>  Definition of the docking site (red patch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5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. </a:t>
            </a:r>
            <a:r>
              <a:rPr lang="en-US" i="1" dirty="0"/>
              <a:t>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</a:t>
            </a:r>
            <a:r>
              <a:rPr lang="en-US" i="1" dirty="0" smtClean="0"/>
              <a:t>yellow (courtesy </a:t>
            </a:r>
            <a:r>
              <a:rPr lang="en-US" i="1" dirty="0"/>
              <a:t>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 smtClean="0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 </a:t>
            </a:r>
            <a:r>
              <a:rPr lang="en-US" i="1" dirty="0"/>
              <a:t>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8" y="25227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protein-ligand interaction driving force?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0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62400" y="3200400"/>
            <a:ext cx="9286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914400" y="285590"/>
            <a:ext cx="7391400" cy="83099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Biological systems are not isolated: they exist in a state of constant </a:t>
            </a:r>
            <a:r>
              <a:rPr lang="en-US" sz="2400" b="1" dirty="0"/>
              <a:t>pressure</a:t>
            </a:r>
            <a:r>
              <a:rPr lang="en-US" sz="2400" dirty="0"/>
              <a:t> and </a:t>
            </a:r>
            <a:r>
              <a:rPr lang="en-US" sz="2400" b="1" dirty="0"/>
              <a:t>temperature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667000" y="4191000"/>
            <a:ext cx="377173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Times" charset="0"/>
                <a:sym typeface="Symbol" charset="0"/>
              </a:rPr>
              <a:t>G = 0 </a:t>
            </a:r>
            <a:r>
              <a:rPr lang="en-US" sz="2400" dirty="0" smtClean="0">
                <a:latin typeface="Times" charset="0"/>
                <a:sym typeface="Symbol" charset="0"/>
              </a:rPr>
              <a:t>at the equilibrium</a:t>
            </a:r>
            <a:endParaRPr lang="en-US" sz="2400" dirty="0">
              <a:latin typeface="Times" charset="0"/>
              <a:sym typeface="Symbol" charset="0"/>
            </a:endParaRPr>
          </a:p>
          <a:p>
            <a:r>
              <a:rPr lang="en-US" sz="2400" dirty="0">
                <a:latin typeface="Times" charset="0"/>
                <a:sym typeface="Symbol" charset="0"/>
              </a:rPr>
              <a:t>G &gt; 0 </a:t>
            </a:r>
            <a:r>
              <a:rPr lang="en-US" sz="2400" dirty="0" smtClean="0">
                <a:latin typeface="Times" charset="0"/>
                <a:sym typeface="Symbol" charset="0"/>
              </a:rPr>
              <a:t>endergonic processes</a:t>
            </a:r>
            <a:endParaRPr lang="en-US" sz="2400" dirty="0">
              <a:latin typeface="Times" charset="0"/>
              <a:sym typeface="Symbol" charset="0"/>
            </a:endParaRPr>
          </a:p>
          <a:p>
            <a:r>
              <a:rPr lang="en-US" sz="2400" dirty="0">
                <a:latin typeface="Times" charset="0"/>
                <a:sym typeface="Symbol" charset="0"/>
              </a:rPr>
              <a:t>G &lt; 0 </a:t>
            </a:r>
            <a:r>
              <a:rPr lang="en-US" sz="2400" dirty="0" smtClean="0">
                <a:latin typeface="Times" charset="0"/>
                <a:sym typeface="Symbol" charset="0"/>
              </a:rPr>
              <a:t>exergonic processes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914400" y="5867400"/>
            <a:ext cx="5878532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 dirty="0"/>
              <a:t>S</a:t>
            </a:r>
            <a:r>
              <a:rPr lang="en-US" u="sng" dirty="0" smtClean="0"/>
              <a:t>pontaneous </a:t>
            </a:r>
            <a:r>
              <a:rPr lang="en-US" u="sng" dirty="0"/>
              <a:t>processes proceed decreasing their free energy</a:t>
            </a: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914400" y="1295400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thermodynamic </a:t>
            </a:r>
            <a:r>
              <a:rPr lang="en-US" sz="2400" dirty="0" smtClean="0"/>
              <a:t>quantity used </a:t>
            </a:r>
            <a:r>
              <a:rPr lang="en-US" sz="2400" dirty="0"/>
              <a:t>to determine the direction of a process is the Gibbs free energy 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821284" y="2337545"/>
            <a:ext cx="73143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direction of a process is determined by measuring the </a:t>
            </a:r>
            <a:r>
              <a:rPr lang="en-US" sz="2400" dirty="0" smtClean="0"/>
              <a:t>variation </a:t>
            </a:r>
            <a:r>
              <a:rPr lang="en-US" sz="2400" dirty="0"/>
              <a:t>of G:</a:t>
            </a:r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 flipH="1">
            <a:off x="2971800" y="5334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514600" y="1524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 = H - TS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12724" y="5733256"/>
            <a:ext cx="893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H = Change in enthalpy. </a:t>
            </a:r>
            <a:r>
              <a:rPr lang="en-US" sz="2000" dirty="0" smtClean="0"/>
              <a:t>It represents the general </a:t>
            </a:r>
            <a:r>
              <a:rPr lang="en-US" sz="2000" dirty="0"/>
              <a:t>tendency to </a:t>
            </a:r>
            <a:r>
              <a:rPr lang="en-US" sz="2000" dirty="0" err="1" smtClean="0"/>
              <a:t>minimise</a:t>
            </a:r>
            <a:r>
              <a:rPr lang="en-US" sz="2000" dirty="0" smtClean="0"/>
              <a:t> </a:t>
            </a:r>
            <a:r>
              <a:rPr lang="en-US" sz="2000" dirty="0"/>
              <a:t>the energy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14064" y="6086227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>
                <a:latin typeface="Times" charset="0"/>
                <a:sym typeface="Symbol" charset="0"/>
              </a:rPr>
              <a:t></a:t>
            </a:r>
            <a:r>
              <a:rPr lang="en-US" sz="2000" dirty="0" smtClean="0"/>
              <a:t>S = </a:t>
            </a:r>
            <a:r>
              <a:rPr lang="en-US" sz="2000" dirty="0"/>
              <a:t>Entropy change. </a:t>
            </a:r>
            <a:r>
              <a:rPr lang="en-US" sz="2000" dirty="0" smtClean="0"/>
              <a:t>It represents the </a:t>
            </a:r>
            <a:r>
              <a:rPr lang="en-US" sz="2000" dirty="0"/>
              <a:t>general tendency to </a:t>
            </a:r>
            <a:r>
              <a:rPr lang="en-US" sz="2000" dirty="0" err="1" smtClean="0"/>
              <a:t>maximise</a:t>
            </a:r>
            <a:r>
              <a:rPr lang="en-US" sz="2000" dirty="0" smtClean="0"/>
              <a:t> </a:t>
            </a:r>
            <a:r>
              <a:rPr lang="en-US" sz="2000" dirty="0"/>
              <a:t>disorder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57200" y="381000"/>
            <a:ext cx="8272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variation of free energy can be written in terms of enthalpy </a:t>
            </a:r>
            <a:r>
              <a:rPr lang="en-US" sz="2400" dirty="0" smtClean="0"/>
              <a:t>(</a:t>
            </a:r>
            <a:r>
              <a:rPr lang="en-US" sz="2400" dirty="0"/>
              <a:t>H) and entropy (S</a:t>
            </a:r>
            <a:r>
              <a:rPr lang="en-US" sz="2400" dirty="0" smtClean="0"/>
              <a:t>) changes </a:t>
            </a:r>
            <a:r>
              <a:rPr lang="en-US" sz="2400" dirty="0"/>
              <a:t>at a </a:t>
            </a:r>
            <a:r>
              <a:rPr lang="en-US" sz="2400" b="1" dirty="0"/>
              <a:t>constant temperature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H="1">
            <a:off x="2819400" y="2204864"/>
            <a:ext cx="1248544" cy="193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85800" y="4570030"/>
            <a:ext cx="67633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Formation or breaking of covalent </a:t>
            </a:r>
            <a:r>
              <a:rPr lang="en-US" sz="2000" dirty="0" smtClean="0"/>
              <a:t>bonds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 smtClean="0"/>
              <a:t>Variations </a:t>
            </a:r>
            <a:r>
              <a:rPr lang="en-US" sz="2000" dirty="0"/>
              <a:t>in the electrostatic </a:t>
            </a:r>
            <a:r>
              <a:rPr lang="en-US" sz="2000" dirty="0" smtClean="0"/>
              <a:t>or </a:t>
            </a:r>
            <a:r>
              <a:rPr lang="en-US" sz="2000" dirty="0"/>
              <a:t>van der </a:t>
            </a:r>
            <a:r>
              <a:rPr lang="en-US" sz="2000" dirty="0" smtClean="0"/>
              <a:t>Waals </a:t>
            </a:r>
            <a:r>
              <a:rPr lang="en-US" sz="2000" dirty="0"/>
              <a:t>interactions </a:t>
            </a:r>
            <a:endParaRPr lang="en-US" sz="2000" dirty="0" smtClean="0"/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Thermally induced changes in the atomic motions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75292" y="2720725"/>
            <a:ext cx="2532708" cy="1323439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ym typeface="Symbol" charset="0"/>
              </a:rPr>
              <a:t>H &gt; 0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000" dirty="0" smtClean="0">
                <a:sym typeface="Symbol" charset="0"/>
              </a:rPr>
              <a:t>mainly corresponds to </a:t>
            </a:r>
            <a:r>
              <a:rPr lang="en-US" sz="2000" dirty="0">
                <a:sym typeface="Symbol" charset="0"/>
              </a:rPr>
              <a:t>the rupture of </a:t>
            </a:r>
            <a:r>
              <a:rPr lang="en-US" sz="2000" dirty="0" err="1" smtClean="0">
                <a:sym typeface="Symbol" charset="0"/>
              </a:rPr>
              <a:t>favourable</a:t>
            </a:r>
            <a:r>
              <a:rPr lang="en-US" sz="2000" dirty="0" smtClean="0">
                <a:sym typeface="Symbol" charset="0"/>
              </a:rPr>
              <a:t> non</a:t>
            </a:r>
            <a:r>
              <a:rPr lang="en-US" sz="2000" dirty="0">
                <a:sym typeface="Symbol" charset="0"/>
              </a:rPr>
              <a:t>-covalent </a:t>
            </a:r>
            <a:r>
              <a:rPr lang="en-US" sz="2000" dirty="0" smtClean="0">
                <a:sym typeface="Symbol" charset="0"/>
              </a:rPr>
              <a:t>bonds</a:t>
            </a:r>
            <a:endParaRPr lang="en-US" sz="2000" dirty="0">
              <a:sym typeface="Symbo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800" y="4140176"/>
            <a:ext cx="34682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 = E + </a:t>
            </a:r>
            <a:r>
              <a:rPr lang="en-US" sz="2800" dirty="0" smtClean="0"/>
              <a:t>PV =&gt; </a:t>
            </a:r>
            <a:r>
              <a:rPr lang="en-US" sz="2800" dirty="0">
                <a:latin typeface="Times" pitchFamily="-84" charset="0"/>
                <a:sym typeface="Symbol" pitchFamily="-84" charset="2"/>
              </a:rPr>
              <a:t>H ≈ </a:t>
            </a:r>
            <a:r>
              <a:rPr lang="en-US" sz="2800" dirty="0" smtClean="0">
                <a:latin typeface="Times" pitchFamily="-84" charset="0"/>
                <a:sym typeface="Symbol" pitchFamily="-84" charset="2"/>
              </a:rPr>
              <a:t>E</a:t>
            </a:r>
            <a:endParaRPr lang="en-US" sz="2800" dirty="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2905649"/>
            <a:ext cx="238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Enthalpy: amount of energy that a system can exchange with the environment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344512" y="113268"/>
            <a:ext cx="20065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 smtClean="0"/>
              <a:t>Entropy </a:t>
            </a:r>
            <a:r>
              <a:rPr lang="en-US" sz="3600" b="1" dirty="0"/>
              <a:t>S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0" y="81553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212096" y="1044132"/>
            <a:ext cx="26939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/>
              <a:t>S = </a:t>
            </a:r>
            <a:r>
              <a:rPr lang="en-US" sz="4400" dirty="0" err="1"/>
              <a:t>k</a:t>
            </a:r>
            <a:r>
              <a:rPr lang="en-US" sz="4400" baseline="-25000" dirty="0" err="1"/>
              <a:t>B</a:t>
            </a:r>
            <a:r>
              <a:rPr lang="en-US" sz="4400" dirty="0"/>
              <a:t> </a:t>
            </a:r>
            <a:r>
              <a:rPr lang="en-US" sz="4400" dirty="0" err="1"/>
              <a:t>ln</a:t>
            </a:r>
            <a:r>
              <a:rPr lang="en-US" sz="4400" dirty="0">
                <a:sym typeface="Symbol" charset="0"/>
              </a:rPr>
              <a:t></a:t>
            </a:r>
            <a:endParaRPr lang="en-US" sz="4400" dirty="0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173179" y="1897627"/>
            <a:ext cx="71737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Symbol" charset="0"/>
              <a:buChar char="w"/>
            </a:pPr>
            <a:r>
              <a:rPr lang="en-US" sz="2400" dirty="0" smtClean="0">
                <a:sym typeface="Symbol" charset="0"/>
              </a:rPr>
              <a:t>= number of the possible configurations of the system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220216" y="2514600"/>
            <a:ext cx="8816280" cy="120032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/>
              <a:t>The number of possible states is inversely related to the order in the system. A highly ordered system can only access a few states while a disordered system can sample many</a:t>
            </a:r>
            <a:endParaRPr lang="en-US" sz="2400" dirty="0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51520" y="3933056"/>
            <a:ext cx="8686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</a:t>
            </a:r>
            <a:r>
              <a:rPr lang="en-US" sz="2400" dirty="0" smtClean="0"/>
              <a:t>binding to </a:t>
            </a:r>
            <a:r>
              <a:rPr lang="en-US" sz="2400" dirty="0"/>
              <a:t>a </a:t>
            </a:r>
            <a:r>
              <a:rPr lang="en-US" sz="2400" dirty="0" smtClean="0"/>
              <a:t>protein, the atoms </a:t>
            </a:r>
            <a:r>
              <a:rPr lang="en-US" sz="2400" dirty="0"/>
              <a:t>of </a:t>
            </a:r>
            <a:r>
              <a:rPr lang="en-US" sz="2400" dirty="0" smtClean="0"/>
              <a:t>a ligand gradually </a:t>
            </a:r>
            <a:r>
              <a:rPr lang="en-US" sz="2400" dirty="0"/>
              <a:t>become more confined and the </a:t>
            </a:r>
            <a:r>
              <a:rPr lang="en-US" sz="2400" b="1" dirty="0"/>
              <a:t>entropy </a:t>
            </a:r>
            <a:r>
              <a:rPr lang="en-US" sz="2400" b="1" dirty="0" smtClean="0"/>
              <a:t>decreases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However</a:t>
            </a:r>
            <a:r>
              <a:rPr lang="en-US" sz="2400" dirty="0"/>
              <a:t>, the </a:t>
            </a:r>
            <a:r>
              <a:rPr lang="en-US" sz="2400" dirty="0" smtClean="0"/>
              <a:t>binding can occur thanks to the </a:t>
            </a:r>
            <a:r>
              <a:rPr lang="en-US" sz="2400" b="1" dirty="0"/>
              <a:t>hydrophobic effect</a:t>
            </a:r>
            <a:r>
              <a:rPr lang="en-US" sz="2400" dirty="0"/>
              <a:t>, which is accompanied by </a:t>
            </a:r>
            <a:r>
              <a:rPr lang="en-US" sz="2400" b="1" dirty="0">
                <a:solidFill>
                  <a:srgbClr val="FF0000"/>
                </a:solidFill>
              </a:rPr>
              <a:t>an increase in entropy of the solvent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24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63525" y="1390466"/>
            <a:ext cx="86868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process of folding of a polypeptide chain the increase in entropy of the solvent compensates the loss of entropy of the </a:t>
            </a:r>
            <a:r>
              <a:rPr lang="en-US" sz="2400" dirty="0" smtClean="0"/>
              <a:t>macromolecule, </a:t>
            </a:r>
            <a:r>
              <a:rPr lang="en-US" sz="2400" dirty="0"/>
              <a:t>leading to a general increase in entropy of the system as a whole.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1373188" y="3258953"/>
            <a:ext cx="4799012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latin typeface="Times" charset="0"/>
                <a:sym typeface="Symbol" charset="0"/>
              </a:rPr>
              <a:t></a:t>
            </a:r>
            <a:r>
              <a:rPr lang="en-US" sz="4400" dirty="0" err="1">
                <a:latin typeface="Times" charset="0"/>
                <a:sym typeface="Symbol" charset="0"/>
              </a:rPr>
              <a:t>G</a:t>
            </a:r>
            <a:r>
              <a:rPr lang="en-US" sz="4400" baseline="-25000" dirty="0" err="1">
                <a:latin typeface="Times" charset="0"/>
                <a:sym typeface="Symbol" charset="0"/>
              </a:rPr>
              <a:t>folding</a:t>
            </a:r>
            <a:r>
              <a:rPr lang="en-US" sz="4400" dirty="0">
                <a:latin typeface="Times" charset="0"/>
                <a:sym typeface="Symbol" charset="0"/>
              </a:rPr>
              <a:t> = H - TS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685800" y="4481328"/>
            <a:ext cx="1981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ED1C2A"/>
                </a:solidFill>
                <a:latin typeface="Times" charset="0"/>
                <a:sym typeface="Symbol" charset="0"/>
              </a:rPr>
              <a:t>H </a:t>
            </a:r>
            <a:r>
              <a:rPr lang="en-US" sz="2400" dirty="0">
                <a:solidFill>
                  <a:srgbClr val="ED1C2A"/>
                </a:solidFill>
              </a:rPr>
              <a:t>&lt; 0 </a:t>
            </a:r>
            <a:r>
              <a:rPr lang="en-US" sz="1600" dirty="0" smtClean="0">
                <a:solidFill>
                  <a:srgbClr val="FF0000"/>
                </a:solidFill>
              </a:rPr>
              <a:t>(formation of the </a:t>
            </a:r>
            <a:r>
              <a:rPr lang="en-US" sz="1600" dirty="0">
                <a:solidFill>
                  <a:srgbClr val="FF0000"/>
                </a:solidFill>
              </a:rPr>
              <a:t>electrostatic or van der Waals interactions </a:t>
            </a:r>
            <a:r>
              <a:rPr lang="en-US" sz="1600" dirty="0" smtClean="0">
                <a:solidFill>
                  <a:srgbClr val="FF0000"/>
                </a:solidFill>
              </a:rPr>
              <a:t>)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876800" y="4786128"/>
            <a:ext cx="2605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</a:t>
            </a:r>
            <a:r>
              <a:rPr lang="en-US" sz="2400" dirty="0" err="1" smtClean="0">
                <a:solidFill>
                  <a:schemeClr val="hlink"/>
                </a:solidFill>
                <a:sym typeface="Symbol" charset="0"/>
              </a:rPr>
              <a:t>S</a:t>
            </a:r>
            <a:r>
              <a:rPr lang="en-US" sz="2400" baseline="-25000" dirty="0" err="1" smtClean="0">
                <a:solidFill>
                  <a:schemeClr val="hlink"/>
                </a:solidFill>
                <a:sym typeface="Symbol" charset="0"/>
              </a:rPr>
              <a:t>conformational</a:t>
            </a:r>
            <a:r>
              <a:rPr lang="en-US" sz="2400" baseline="-25000" dirty="0" smtClean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&lt;</a:t>
            </a:r>
            <a:r>
              <a:rPr lang="en-US" sz="2400" dirty="0" smtClean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0</a:t>
            </a:r>
            <a:endParaRPr lang="en-US" sz="4400" dirty="0">
              <a:solidFill>
                <a:schemeClr val="hlink"/>
              </a:solidFill>
              <a:latin typeface="Times" charset="0"/>
              <a:sym typeface="Symbol" charset="0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62513" y="5341753"/>
            <a:ext cx="28757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</a:t>
            </a:r>
            <a:r>
              <a:rPr lang="en-US" sz="2400" dirty="0" err="1" smtClean="0">
                <a:solidFill>
                  <a:schemeClr val="hlink"/>
                </a:solidFill>
                <a:sym typeface="Symbol" charset="0"/>
              </a:rPr>
              <a:t>S</a:t>
            </a:r>
            <a:r>
              <a:rPr lang="en-US" sz="2400" baseline="-25000" dirty="0" err="1" smtClean="0">
                <a:solidFill>
                  <a:schemeClr val="hlink"/>
                </a:solidFill>
                <a:sym typeface="Symbol" charset="0"/>
              </a:rPr>
              <a:t>hydrophobic</a:t>
            </a:r>
            <a:r>
              <a:rPr lang="en-US" sz="2400" baseline="-25000" dirty="0" smtClean="0">
                <a:solidFill>
                  <a:schemeClr val="hlink"/>
                </a:solidFill>
                <a:sym typeface="Symbol" charset="0"/>
              </a:rPr>
              <a:t> effect</a:t>
            </a:r>
            <a:r>
              <a:rPr lang="en-US" sz="2400" dirty="0" smtClean="0">
                <a:solidFill>
                  <a:schemeClr val="hlink"/>
                </a:solidFill>
                <a:sym typeface="Symbol" charset="0"/>
              </a:rPr>
              <a:t>&gt;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0</a:t>
            </a:r>
            <a:endParaRPr lang="en-US" dirty="0">
              <a:solidFill>
                <a:schemeClr val="hlink"/>
              </a:solidFill>
              <a:sym typeface="Symbol" charset="0"/>
            </a:endParaRP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3810000" y="3185928"/>
            <a:ext cx="8382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H="1">
            <a:off x="2362200" y="3871728"/>
            <a:ext cx="1524000" cy="685800"/>
          </a:xfrm>
          <a:prstGeom prst="line">
            <a:avLst/>
          </a:prstGeom>
          <a:noFill/>
          <a:ln w="9525">
            <a:solidFill>
              <a:srgbClr val="ED1C2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2663825" y="4044766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4953000" y="3109728"/>
            <a:ext cx="1219200" cy="990600"/>
          </a:xfrm>
          <a:prstGeom prst="ellips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>
            <a:off x="5638800" y="4100328"/>
            <a:ext cx="228600" cy="6858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0791" y="394705"/>
            <a:ext cx="58811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happens in protein folding?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06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86" y="299785"/>
            <a:ext cx="8686800" cy="62789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A) Protein-ligand </a:t>
            </a:r>
            <a:r>
              <a:rPr lang="en-US" sz="2000" b="1" dirty="0" smtClean="0"/>
              <a:t>interactions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 smtClean="0"/>
              <a:t>Protein interactions </a:t>
            </a:r>
            <a:r>
              <a:rPr lang="en-US" sz="2000" dirty="0"/>
              <a:t>and binding site properties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B) Protein-protein interactions (PPIs</a:t>
            </a:r>
            <a:r>
              <a:rPr lang="en-US" sz="2000" b="1" dirty="0" smtClean="0"/>
              <a:t>)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Resources (databases) and tools to study PPIs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Protein-protein docking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General principles (lecture)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</a:t>
            </a:r>
            <a:r>
              <a:rPr lang="en-US" sz="2000" dirty="0" err="1"/>
              <a:t>ClusPro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3. Chimera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4. </a:t>
            </a:r>
            <a:r>
              <a:rPr lang="en-US" sz="2000" dirty="0" err="1"/>
              <a:t>ClusPro</a:t>
            </a:r>
            <a:r>
              <a:rPr lang="en-US" sz="2000" dirty="0"/>
              <a:t> results analysis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C) Protein-small molecule </a:t>
            </a:r>
            <a:r>
              <a:rPr lang="en-US" sz="2000" b="1" dirty="0" smtClean="0"/>
              <a:t>interactions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Protein-small molecule docking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General principles (lecture)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</a:t>
            </a:r>
            <a:r>
              <a:rPr lang="en-US" sz="2000" dirty="0" err="1"/>
              <a:t>Autodock</a:t>
            </a:r>
            <a:r>
              <a:rPr lang="en-US" sz="2000" dirty="0"/>
              <a:t> VINA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3. Virtual </a:t>
            </a:r>
            <a:r>
              <a:rPr lang="en-US" sz="2000" dirty="0" smtClean="0"/>
              <a:t>screening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Drugs and drug targets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Principles of drug design 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Principles of drug target prediction and drug repositioning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Resources (databases) and tools to study protein-small molecule interactions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2100"/>
            <a:ext cx="8293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8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2925" y="2444161"/>
            <a:ext cx="8709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The </a:t>
            </a:r>
            <a:r>
              <a:rPr lang="en-US" sz="3200" dirty="0">
                <a:latin typeface="Calibri"/>
                <a:cs typeface="Calibri"/>
              </a:rPr>
              <a:t>driving force behind many events within the cell is represented by the increase in </a:t>
            </a:r>
            <a:r>
              <a:rPr lang="en-US" sz="3200" b="1" u="sng" dirty="0">
                <a:latin typeface="Calibri"/>
                <a:cs typeface="Calibri"/>
              </a:rPr>
              <a:t>entropy </a:t>
            </a:r>
            <a:r>
              <a:rPr lang="en-US" sz="3200" b="1" u="sng" dirty="0" smtClean="0">
                <a:latin typeface="Calibri"/>
                <a:cs typeface="Calibri"/>
              </a:rPr>
              <a:t>generated </a:t>
            </a:r>
            <a:r>
              <a:rPr lang="en-US" sz="3200" b="1" u="sng" dirty="0">
                <a:latin typeface="Calibri"/>
                <a:cs typeface="Calibri"/>
              </a:rPr>
              <a:t>in the water molecules </a:t>
            </a:r>
            <a:r>
              <a:rPr lang="en-US" sz="3200" b="1" u="sng" dirty="0" smtClean="0">
                <a:latin typeface="Calibri"/>
                <a:cs typeface="Calibri"/>
              </a:rPr>
              <a:t>when </a:t>
            </a:r>
            <a:r>
              <a:rPr lang="en-US" sz="3200" b="1" u="sng" dirty="0">
                <a:latin typeface="Calibri"/>
                <a:cs typeface="Calibri"/>
              </a:rPr>
              <a:t>a reaction </a:t>
            </a:r>
            <a:r>
              <a:rPr lang="en-US" sz="3200" b="1" u="sng" dirty="0" smtClean="0">
                <a:latin typeface="Calibri"/>
                <a:cs typeface="Calibri"/>
              </a:rPr>
              <a:t>occurs</a:t>
            </a:r>
            <a:endParaRPr lang="en-US" sz="3200" b="1" u="sng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182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1320493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</a:t>
            </a:r>
            <a:r>
              <a:rPr lang="en-GB" sz="2800" dirty="0" smtClean="0">
                <a:cs typeface="Calibri"/>
              </a:rPr>
              <a:t>make them specific</a:t>
            </a:r>
            <a:endParaRPr lang="en-GB" sz="2800" dirty="0" smtClean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PPI interfaces tend to be more </a:t>
            </a:r>
            <a:r>
              <a:rPr lang="en-GB" sz="2800" b="1" dirty="0" smtClean="0">
                <a:latin typeface="Calibri"/>
                <a:cs typeface="Calibri"/>
              </a:rPr>
              <a:t>hydrophobic</a:t>
            </a:r>
            <a:r>
              <a:rPr lang="en-GB" sz="2800" dirty="0" smtClean="0">
                <a:latin typeface="Calibri"/>
                <a:cs typeface="Calibri"/>
              </a:rPr>
              <a:t> than surfaces 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5672" y="443403"/>
            <a:ext cx="342974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latin typeface="Times" charset="0"/>
                <a:sym typeface="Symbol" charset="0"/>
              </a:rPr>
              <a:t>G = H - TS</a:t>
            </a:r>
          </a:p>
        </p:txBody>
      </p:sp>
    </p:spTree>
    <p:extLst>
      <p:ext uri="{BB962C8B-B14F-4D97-AF65-F5344CB8AC3E}">
        <p14:creationId xmlns:p14="http://schemas.microsoft.com/office/powerpoint/2010/main" val="86763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69919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</a:t>
            </a:r>
            <a:r>
              <a:rPr lang="en-US" dirty="0"/>
              <a:t>S</a:t>
            </a:r>
            <a:r>
              <a:rPr lang="en-US" dirty="0" smtClean="0"/>
              <a:t>ite (BS)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alone is insufficient to </a:t>
            </a:r>
            <a:r>
              <a:rPr lang="en-US" dirty="0" err="1" smtClean="0"/>
              <a:t>recognise</a:t>
            </a:r>
            <a:r>
              <a:rPr lang="en-US" dirty="0" smtClean="0"/>
              <a:t> the correct ligand</a:t>
            </a:r>
          </a:p>
          <a:p>
            <a:r>
              <a:rPr lang="en-US" dirty="0"/>
              <a:t>The binding site-ligand match is based on: </a:t>
            </a:r>
            <a:r>
              <a:rPr lang="en-US" b="1" dirty="0">
                <a:solidFill>
                  <a:srgbClr val="FF0000"/>
                </a:solidFill>
              </a:rPr>
              <a:t>geometry</a:t>
            </a:r>
            <a:r>
              <a:rPr lang="en-US" dirty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electrostatics</a:t>
            </a:r>
            <a:endParaRPr lang="en-US" dirty="0" smtClean="0"/>
          </a:p>
          <a:p>
            <a:r>
              <a:rPr lang="en-US" dirty="0" smtClean="0"/>
              <a:t>Geometric and electrostatic complementarity can be achieved using different BS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complementarity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geometrical match </a:t>
            </a:r>
            <a:r>
              <a:rPr lang="en-US" dirty="0" err="1" smtClean="0"/>
              <a:t>optimises</a:t>
            </a:r>
            <a:r>
              <a:rPr lang="en-US" dirty="0" smtClean="0"/>
              <a:t> all non-covalent interactions that mediate the binding</a:t>
            </a:r>
          </a:p>
          <a:p>
            <a:r>
              <a:rPr lang="en-US" dirty="0" smtClean="0"/>
              <a:t>Short range and Van der Waals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9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 complementarity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ligand carries an electric charge </a:t>
            </a:r>
            <a:r>
              <a:rPr lang="en-US" dirty="0" smtClean="0">
                <a:sym typeface="Wingdings"/>
              </a:rPr>
              <a:t> The BS tends to contain the opposite charge</a:t>
            </a:r>
          </a:p>
          <a:p>
            <a:r>
              <a:rPr lang="en-US" dirty="0" smtClean="0">
                <a:sym typeface="Wingdings"/>
              </a:rPr>
              <a:t>Electrostatic match increases binding </a:t>
            </a:r>
            <a:r>
              <a:rPr lang="en-US" b="1" dirty="0" smtClean="0">
                <a:sym typeface="Wingdings"/>
              </a:rPr>
              <a:t>specificity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582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dirty="0" smtClean="0"/>
              <a:t>The area of PPI interfaces is large (1000 to 4000 Å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b="1" dirty="0" smtClean="0"/>
              <a:t>Standard-sized </a:t>
            </a:r>
            <a:r>
              <a:rPr lang="en-US" dirty="0" smtClean="0"/>
              <a:t>interfaces are 1200 to 2000 Å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b="1" dirty="0" smtClean="0"/>
              <a:t>Short-lived and low-stability complexes </a:t>
            </a:r>
            <a:r>
              <a:rPr lang="en-US" dirty="0" smtClean="0"/>
              <a:t>-&gt; smaller interfaces (1150–1200 Å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b="1" dirty="0" smtClean="0"/>
              <a:t>Protein-small molecule interaction </a:t>
            </a:r>
            <a:r>
              <a:rPr lang="en-US" dirty="0" smtClean="0"/>
              <a:t>surfaces have a smaller area (300 - 1000 Å</a:t>
            </a:r>
            <a:r>
              <a:rPr lang="en-US" baseline="30000" dirty="0"/>
              <a:t>2</a:t>
            </a:r>
            <a:r>
              <a:rPr lang="en-US" dirty="0" smtClean="0"/>
              <a:t>). 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0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9" y="568943"/>
            <a:ext cx="7463985" cy="4606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499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home.ku.edu.tr</a:t>
            </a:r>
            <a:r>
              <a:rPr lang="en-US" dirty="0"/>
              <a:t>/~</a:t>
            </a:r>
            <a:r>
              <a:rPr lang="en-US" dirty="0" err="1"/>
              <a:t>okeskin</a:t>
            </a:r>
            <a:r>
              <a:rPr lang="en-US" dirty="0"/>
              <a:t>/INTERFACE/</a:t>
            </a:r>
            <a:r>
              <a:rPr lang="en-US" dirty="0" err="1"/>
              <a:t>INTERFACES.html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5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Protein-small molecule: small and deep depressions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12" y="-14660"/>
            <a:ext cx="6210968" cy="61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76" y="1716907"/>
            <a:ext cx="8861764" cy="510808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Flatter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than that of other protein-ligand interfaces</a:t>
            </a:r>
          </a:p>
          <a:p>
            <a:r>
              <a:rPr lang="en-US" dirty="0"/>
              <a:t>L</a:t>
            </a:r>
            <a:r>
              <a:rPr lang="en-US" dirty="0" smtClean="0"/>
              <a:t>ack the grooves and pockets observed at the surfaces binding small molecules</a:t>
            </a:r>
          </a:p>
          <a:p>
            <a:r>
              <a:rPr lang="en-US" dirty="0"/>
              <a:t>G</a:t>
            </a:r>
            <a:r>
              <a:rPr lang="en-US" dirty="0" smtClean="0"/>
              <a:t>enerally </a:t>
            </a:r>
            <a:r>
              <a:rPr lang="en-US" b="1" dirty="0" smtClean="0">
                <a:solidFill>
                  <a:srgbClr val="FF0000"/>
                </a:solidFill>
              </a:rPr>
              <a:t>hydrophobic</a:t>
            </a:r>
            <a:endParaRPr lang="en-US" dirty="0" smtClean="0"/>
          </a:p>
          <a:p>
            <a:r>
              <a:rPr lang="en-US" dirty="0" smtClean="0"/>
              <a:t>Tighter atom packing</a:t>
            </a:r>
          </a:p>
          <a:p>
            <a:r>
              <a:rPr lang="en-US" dirty="0" smtClean="0"/>
              <a:t>Lower polarity</a:t>
            </a:r>
          </a:p>
          <a:p>
            <a:r>
              <a:rPr lang="en-US" dirty="0" smtClean="0"/>
              <a:t>Higher conservation (especially at the center of the interface)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PPI surface features 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0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more facts about PPIs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08" y="1863176"/>
            <a:ext cx="8914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400" dirty="0" smtClean="0"/>
              <a:t>Transient interfaces 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smtClean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 smtClean="0"/>
              <a:t>Homodimeric</a:t>
            </a:r>
            <a:r>
              <a:rPr lang="en-US" sz="3400" dirty="0" smtClean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 smtClean="0"/>
              <a:t>Heterodimeric</a:t>
            </a:r>
            <a:r>
              <a:rPr lang="en-US" sz="3400" dirty="0" smtClean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15823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Conferred by electrostatic interactions</a:t>
            </a:r>
          </a:p>
          <a:p>
            <a:r>
              <a:rPr lang="en-US" dirty="0" smtClean="0"/>
              <a:t>Electrostatic interactions prevent aggregation (mediated by non-polar interactions)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3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898698"/>
            <a:ext cx="901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The affinity of PPI varies from </a:t>
            </a:r>
            <a:r>
              <a:rPr lang="en-US" sz="3200" dirty="0" err="1" smtClean="0"/>
              <a:t>millimolar</a:t>
            </a:r>
            <a:r>
              <a:rPr lang="en-US" sz="3200" dirty="0" smtClean="0"/>
              <a:t> to </a:t>
            </a:r>
            <a:r>
              <a:rPr lang="en-US" sz="3200" dirty="0" err="1" smtClean="0"/>
              <a:t>picomolar</a:t>
            </a:r>
            <a:r>
              <a:rPr lang="en-US" sz="3200" dirty="0" smtClean="0"/>
              <a:t>, depending on the type of interaction and signaling needed (Chen et al. Protein Sci. 2013)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Despite affinity varies over a wide range, proteins can maintain a high degree of specificity for their partners</a:t>
            </a:r>
          </a:p>
        </p:txBody>
      </p:sp>
    </p:spTree>
    <p:extLst>
      <p:ext uri="{BB962C8B-B14F-4D97-AF65-F5344CB8AC3E}">
        <p14:creationId xmlns:p14="http://schemas.microsoft.com/office/powerpoint/2010/main" val="1802401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1143000"/>
          </a:xfrm>
        </p:spPr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18"/>
            <a:ext cx="8229600" cy="50290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Fixed scaffold, change of loop structure (antibodies)</a:t>
            </a:r>
          </a:p>
          <a:p>
            <a:r>
              <a:rPr lang="en-US" dirty="0" smtClean="0"/>
              <a:t>Many proteins exhibit affinity for multiple partners (Reichmann et al. </a:t>
            </a:r>
            <a:r>
              <a:rPr lang="en-US" dirty="0" err="1" smtClean="0"/>
              <a:t>Curr</a:t>
            </a:r>
            <a:r>
              <a:rPr lang="en-US" dirty="0" smtClean="0"/>
              <a:t>. </a:t>
            </a:r>
            <a:r>
              <a:rPr lang="en-US" dirty="0" err="1" smtClean="0"/>
              <a:t>Opin</a:t>
            </a:r>
            <a:r>
              <a:rPr lang="en-US" dirty="0" smtClean="0"/>
              <a:t>. </a:t>
            </a:r>
            <a:r>
              <a:rPr lang="en-US" dirty="0" err="1" smtClean="0"/>
              <a:t>Struct</a:t>
            </a:r>
            <a:r>
              <a:rPr lang="en-US" dirty="0" smtClean="0"/>
              <a:t>. Biol. 2007) </a:t>
            </a:r>
            <a:r>
              <a:rPr lang="en-US" dirty="0" smtClean="0">
                <a:sym typeface="Wingdings"/>
              </a:rPr>
              <a:t> hubs</a:t>
            </a:r>
            <a:endParaRPr lang="en-US" dirty="0" smtClean="0"/>
          </a:p>
          <a:p>
            <a:r>
              <a:rPr lang="en-US" dirty="0" smtClean="0">
                <a:sym typeface="Wingdings"/>
              </a:rPr>
              <a:t>The ability to bind different partners  </a:t>
            </a:r>
            <a:r>
              <a:rPr lang="en-US" dirty="0" smtClean="0"/>
              <a:t>Low specificity </a:t>
            </a:r>
          </a:p>
          <a:p>
            <a:r>
              <a:rPr lang="en-US" dirty="0" smtClean="0">
                <a:sym typeface="Wingdings"/>
              </a:rPr>
              <a:t>Different proteins can bind the same interface, each interacting with a different cluster of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nonpolar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residues OR</a:t>
            </a:r>
          </a:p>
          <a:p>
            <a:r>
              <a:rPr lang="en-US" dirty="0" smtClean="0">
                <a:sym typeface="Wingdings"/>
              </a:rPr>
              <a:t>To the same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 highly flexible </a:t>
            </a:r>
            <a:r>
              <a:rPr lang="en-US" dirty="0" smtClean="0">
                <a:sym typeface="Wingdings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6253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 smtClean="0"/>
              <a:t>Polyproline</a:t>
            </a:r>
            <a:r>
              <a:rPr lang="en-US" dirty="0" smtClean="0"/>
              <a:t> type II helices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Protein-ligand binding energetics</a:t>
            </a:r>
            <a:br>
              <a:rPr lang="en-US" dirty="0" smtClean="0"/>
            </a:br>
            <a:r>
              <a:rPr lang="en-US" sz="3100" dirty="0" smtClean="0"/>
              <a:t>Protein-ligand affinities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Binding energies may range from -2.5 to -22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Signal transduction networks -&gt; weak interactions</a:t>
            </a:r>
          </a:p>
          <a:p>
            <a:r>
              <a:rPr lang="en-US" dirty="0" smtClean="0"/>
              <a:t>Cofactor binding by enzymes (reversible but strong) -&gt; -5.5 to -9.5 kcal/</a:t>
            </a:r>
            <a:r>
              <a:rPr lang="en-US" dirty="0" err="1" smtClean="0"/>
              <a:t>mol</a:t>
            </a:r>
            <a:endParaRPr lang="en-US" dirty="0"/>
          </a:p>
          <a:p>
            <a:r>
              <a:rPr lang="en-US" dirty="0" smtClean="0"/>
              <a:t>Antibody-antigen: -8±3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Receptor-hormone: -12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Enzyme-inhibitor: -12±3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Enzyme-transition state: -22±5 kcal/</a:t>
            </a:r>
            <a:r>
              <a:rPr lang="en-US" dirty="0" err="1" smtClean="0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Kuntz et al., 1999; </a:t>
            </a:r>
            <a:r>
              <a:rPr lang="en-US" dirty="0" err="1" smtClean="0"/>
              <a:t>Zhang&amp;Houk</a:t>
            </a:r>
            <a:r>
              <a:rPr lang="en-US" dirty="0" smtClean="0"/>
              <a:t>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84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Hot spots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1817449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</a:t>
            </a:r>
            <a:r>
              <a:rPr lang="en-US" sz="2800" dirty="0" smtClean="0"/>
              <a:t>together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residues 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</a:t>
            </a:r>
            <a:r>
              <a:rPr lang="en-US" sz="2800" b="1" dirty="0" smtClean="0">
                <a:solidFill>
                  <a:srgbClr val="FF0000"/>
                </a:solidFill>
              </a:rPr>
              <a:t>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93352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Hot spots </a:t>
            </a:r>
            <a:r>
              <a:rPr lang="en-US" sz="2800" dirty="0" smtClean="0"/>
              <a:t>are defined as residues whose replacement by alanine leads to an affinity/free energy change of at least 2 kcal/</a:t>
            </a:r>
            <a:r>
              <a:rPr lang="en-US" sz="2800" dirty="0" err="1" smtClean="0"/>
              <a:t>mol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63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733327"/>
            <a:ext cx="8898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Hot </a:t>
            </a:r>
            <a:r>
              <a:rPr lang="en-US" sz="2800" dirty="0"/>
              <a:t>spots account for less than 50% of the contact area of </a:t>
            </a:r>
            <a:r>
              <a:rPr lang="en-US" sz="2800" dirty="0" smtClean="0"/>
              <a:t>PPI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Hot spots tend to be </a:t>
            </a:r>
            <a:r>
              <a:rPr lang="en-US" sz="2800" b="1" dirty="0" smtClean="0"/>
              <a:t>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</a:t>
            </a:r>
            <a:r>
              <a:rPr lang="en-US" sz="2800" dirty="0" smtClean="0"/>
              <a:t>to appear as clusters in the interface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Some </a:t>
            </a:r>
            <a:r>
              <a:rPr lang="en-US" sz="2800" dirty="0"/>
              <a:t>residues are found more frequently in hot </a:t>
            </a:r>
            <a:r>
              <a:rPr lang="en-US" sz="2800" dirty="0" smtClean="0"/>
              <a:t>spots (e.g., </a:t>
            </a:r>
            <a:r>
              <a:rPr lang="en-US" sz="2800" dirty="0" err="1" smtClean="0"/>
              <a:t>Phe</a:t>
            </a:r>
            <a:r>
              <a:rPr lang="en-US" sz="2800" dirty="0" smtClean="0"/>
              <a:t>, Tyr</a:t>
            </a:r>
            <a:r>
              <a:rPr lang="en-US" sz="2800" dirty="0"/>
              <a:t>, </a:t>
            </a:r>
            <a:r>
              <a:rPr lang="en-US" sz="2800" dirty="0" err="1" smtClean="0"/>
              <a:t>Trp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 Hot </a:t>
            </a:r>
            <a:r>
              <a:rPr lang="en-US" sz="2800" dirty="0"/>
              <a:t>spots are surrounded by energetically less important residues that probably separate/</a:t>
            </a:r>
            <a:r>
              <a:rPr lang="en-US" sz="2800" dirty="0" smtClean="0"/>
              <a:t>prevent bulk </a:t>
            </a:r>
            <a:r>
              <a:rPr lang="en-US" sz="28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288789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76541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Protein-ligand interactions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elemental ions</a:t>
            </a:r>
          </a:p>
          <a:p>
            <a:r>
              <a:rPr lang="en-US" dirty="0" smtClean="0"/>
              <a:t>small organic molecules (~600 Da or less)</a:t>
            </a:r>
          </a:p>
          <a:p>
            <a:r>
              <a:rPr lang="en-US" dirty="0" smtClean="0"/>
              <a:t>peptides</a:t>
            </a:r>
          </a:p>
          <a:p>
            <a:r>
              <a:rPr lang="en-US" dirty="0" smtClean="0"/>
              <a:t>macromolecules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Protein functions are based on the capability of proteins to bind a certain ligand (or more)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8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62695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9871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5682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726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297" y="2797741"/>
            <a:ext cx="643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And now…get down to business!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5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83671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35600" y="169476"/>
            <a:ext cx="79480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Energy </a:t>
            </a:r>
            <a:r>
              <a:rPr lang="en-US" sz="2800" b="1" dirty="0"/>
              <a:t>and </a:t>
            </a:r>
            <a:r>
              <a:rPr lang="en-US" sz="2800" b="1" dirty="0" smtClean="0"/>
              <a:t>work are necessary to keep order</a:t>
            </a:r>
            <a:endParaRPr lang="en-US" sz="2800" b="1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67544" y="1815207"/>
            <a:ext cx="5981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entropy of the universe tends to grow</a:t>
            </a:r>
            <a:endParaRPr lang="en-US" sz="2400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7544" y="2525995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formation of macromolecules is not an accidental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process but requires work </a:t>
            </a:r>
            <a:endParaRPr lang="en-US" sz="2400" dirty="0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467544" y="3543399"/>
            <a:ext cx="68018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synthesis of macromolecules needs energy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51520" y="4653136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We measure the energy variations occurring during chemical reactions in terms of GIBBS FREE ENERGY, G.</a:t>
            </a:r>
          </a:p>
        </p:txBody>
      </p:sp>
    </p:spTree>
    <p:extLst>
      <p:ext uri="{BB962C8B-B14F-4D97-AF65-F5344CB8AC3E}">
        <p14:creationId xmlns:p14="http://schemas.microsoft.com/office/powerpoint/2010/main" val="274371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755576" y="116632"/>
            <a:ext cx="79688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Work and energy are necessary to keep order</a:t>
            </a:r>
            <a:endParaRPr lang="en-US" sz="2800" b="1" dirty="0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04800" y="3737685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In </a:t>
            </a:r>
            <a:r>
              <a:rPr lang="en-US" sz="2800" dirty="0" smtClean="0"/>
              <a:t>particular, </a:t>
            </a:r>
            <a:r>
              <a:rPr lang="en-US" sz="2800" dirty="0"/>
              <a:t>G </a:t>
            </a:r>
            <a:r>
              <a:rPr lang="en-US" sz="2800" dirty="0" smtClean="0"/>
              <a:t>is the thermodynamic quantity that  can be used to determine the direction of a process</a:t>
            </a:r>
            <a:endParaRPr lang="en-US" sz="2800" dirty="0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3203848" y="2965594"/>
            <a:ext cx="2403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G = H - TS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81000" y="1988840"/>
            <a:ext cx="8583488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G represents the “usable” energy of a system, i.e. the energy available to carry out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33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95536" y="1556792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Gibbs free energy is a state variable: it depends on the initial and final equilibrium states and not </a:t>
            </a:r>
            <a:r>
              <a:rPr lang="en-US" sz="2400" dirty="0"/>
              <a:t>on the way in which the system acquired that </a:t>
            </a:r>
            <a:r>
              <a:rPr lang="en-US" sz="2400" dirty="0" smtClean="0"/>
              <a:t>states.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539552" y="3356992"/>
            <a:ext cx="83835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To decipher the direction of a process, we can look at its initial and final state, i.e. </a:t>
            </a:r>
            <a:r>
              <a:rPr lang="en-US" sz="2400" dirty="0"/>
              <a:t>evaluate the free energy </a:t>
            </a:r>
            <a:r>
              <a:rPr lang="en-US" sz="2400" dirty="0" smtClean="0"/>
              <a:t>variation</a:t>
            </a:r>
            <a:r>
              <a:rPr lang="en-US" sz="2400" dirty="0"/>
              <a:t>: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923928" y="4797152"/>
            <a:ext cx="10400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Arial"/>
                <a:cs typeface="Arial"/>
                <a:sym typeface="Symbol" pitchFamily="-84" charset="2"/>
              </a:rPr>
              <a:t>G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116632"/>
            <a:ext cx="116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How?</a:t>
            </a:r>
            <a:endParaRPr lang="en-US" sz="2800" b="1" dirty="0"/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76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627784" y="2276872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39552" y="3463925"/>
            <a:ext cx="791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H = </a:t>
            </a:r>
            <a:r>
              <a:rPr lang="en-US" dirty="0" smtClean="0"/>
              <a:t>Enthalpy variation. It represents the heat released or absorbed by the system in a reaction.</a:t>
            </a:r>
            <a:endParaRPr lang="en-US" dirty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39552" y="4343400"/>
            <a:ext cx="82024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S = </a:t>
            </a:r>
            <a:r>
              <a:rPr lang="en-US" dirty="0" smtClean="0"/>
              <a:t>Entropy variation. It represents the general tendency of a system to </a:t>
            </a:r>
            <a:r>
              <a:rPr lang="en-US" dirty="0" err="1" smtClean="0"/>
              <a:t>maximise</a:t>
            </a:r>
            <a:r>
              <a:rPr lang="en-US" dirty="0" smtClean="0"/>
              <a:t> its disorder.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755576" y="1052736"/>
            <a:ext cx="7465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free energy variation can be written in terms of enthalpy (H) and entropy (S) change at constant temperature.</a:t>
            </a:r>
          </a:p>
        </p:txBody>
      </p:sp>
    </p:spTree>
    <p:extLst>
      <p:ext uri="{BB962C8B-B14F-4D97-AF65-F5344CB8AC3E}">
        <p14:creationId xmlns:p14="http://schemas.microsoft.com/office/powerpoint/2010/main" val="205480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3491880" y="44624"/>
            <a:ext cx="2059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Enthalpy H</a:t>
            </a:r>
            <a:endParaRPr lang="en-US" sz="2800" b="1" dirty="0"/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>
            <a:off x="0" y="692696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743200" y="1219200"/>
            <a:ext cx="29829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H = E + PV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514600" y="2362200"/>
            <a:ext cx="19367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Internal energy</a:t>
            </a:r>
          </a:p>
          <a:p>
            <a:r>
              <a:rPr lang="en-US" dirty="0"/>
              <a:t>o</a:t>
            </a:r>
            <a:r>
              <a:rPr lang="en-US" dirty="0" smtClean="0"/>
              <a:t>f the system</a:t>
            </a:r>
            <a:endParaRPr lang="en-US" dirty="0"/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4724400" y="2514600"/>
            <a:ext cx="1182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pressure</a:t>
            </a:r>
            <a:endParaRPr lang="en-US" dirty="0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172200" y="2514600"/>
            <a:ext cx="10242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volume</a:t>
            </a:r>
            <a:endParaRPr lang="en-US" dirty="0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3505200" y="1905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5029200" y="1905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606008" y="1879104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609600" y="3212976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Biological systems are either solid or liquid. Therefore they do not usually undergo volume or pressure changes.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276600" y="5691336"/>
            <a:ext cx="2197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59405" name="AutoShape 13"/>
          <p:cNvSpPr>
            <a:spLocks noChangeArrowheads="1"/>
          </p:cNvSpPr>
          <p:nvPr/>
        </p:nvSpPr>
        <p:spPr bwMode="auto">
          <a:xfrm>
            <a:off x="4114800" y="4929336"/>
            <a:ext cx="609600" cy="685800"/>
          </a:xfrm>
          <a:prstGeom prst="downArrow">
            <a:avLst>
              <a:gd name="adj1" fmla="val 50000"/>
              <a:gd name="adj2" fmla="val 28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762000" y="796642"/>
            <a:ext cx="7983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Quantity of energy that a system can exchange with the environment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67544" y="4038163"/>
            <a:ext cx="8534400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Biological systems are not isolated: they exist in a state of</a:t>
            </a:r>
            <a:r>
              <a:rPr lang="en-US" sz="2400" b="1" dirty="0" smtClean="0"/>
              <a:t> constant temperature </a:t>
            </a:r>
            <a:r>
              <a:rPr lang="en-US" sz="2400" dirty="0" smtClean="0"/>
              <a:t>and</a:t>
            </a:r>
            <a:r>
              <a:rPr lang="en-US" sz="2400" b="1" dirty="0" smtClean="0"/>
              <a:t> pressure.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6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 smtClean="0"/>
              <a:t>A few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Binary interaction</a:t>
            </a:r>
          </a:p>
          <a:p>
            <a:r>
              <a:rPr lang="en-US" dirty="0" smtClean="0"/>
              <a:t>Protein complex</a:t>
            </a:r>
          </a:p>
          <a:p>
            <a:r>
              <a:rPr lang="en-US" dirty="0" smtClean="0"/>
              <a:t>Hub</a:t>
            </a:r>
          </a:p>
          <a:p>
            <a:r>
              <a:rPr lang="en-US" dirty="0" smtClean="0"/>
              <a:t>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dirty="0" smtClean="0"/>
              <a:t>Stable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dirty="0" smtClean="0"/>
              <a:t>Protein binding interface</a:t>
            </a:r>
          </a:p>
        </p:txBody>
      </p:sp>
    </p:spTree>
    <p:extLst>
      <p:ext uri="{BB962C8B-B14F-4D97-AF65-F5344CB8AC3E}">
        <p14:creationId xmlns:p14="http://schemas.microsoft.com/office/powerpoint/2010/main" val="2088136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987824" y="116632"/>
            <a:ext cx="30980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Internal energy E</a:t>
            </a:r>
            <a:endParaRPr lang="en-US" sz="2800" b="1" dirty="0"/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971800" y="914400"/>
            <a:ext cx="2609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E = U + K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286000" y="2209800"/>
            <a:ext cx="266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5486400" y="2209800"/>
            <a:ext cx="18133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>
            <a:off x="3657600" y="1600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410200" y="1600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85800" y="3048000"/>
            <a:ext cx="3657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Position energy</a:t>
            </a:r>
            <a:r>
              <a:rPr lang="en-US" dirty="0" smtClean="0"/>
              <a:t>: in a macromolecule the potential energy is the result of </a:t>
            </a:r>
            <a:r>
              <a:rPr lang="en-US" dirty="0"/>
              <a:t>all field (electrostatic</a:t>
            </a:r>
            <a:r>
              <a:rPr lang="en-US" dirty="0" smtClean="0"/>
              <a:t>) </a:t>
            </a:r>
            <a:r>
              <a:rPr lang="en-US" dirty="0"/>
              <a:t>effects of </a:t>
            </a:r>
            <a:r>
              <a:rPr lang="en-US" dirty="0" smtClean="0"/>
              <a:t>the atoms of the molecular system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5562600" y="3352800"/>
            <a:ext cx="30813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It is the result of the molecular motions induced by the heat</a:t>
            </a:r>
            <a:endParaRPr lang="en-US" dirty="0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62484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1143000" y="5334000"/>
            <a:ext cx="31409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Set of covalent and non-covalent interactions in a molecular system.</a:t>
            </a:r>
            <a:endParaRPr lang="en-US" dirty="0"/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2133600" y="4876800"/>
            <a:ext cx="838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58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514600" y="381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3352800" y="10668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85800" y="1600200"/>
            <a:ext cx="716093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covalent bond breaking or making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Variation in the electrostatic or van der Waals interactions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Variations induced by the heat in the atomic motions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176671" y="3501008"/>
            <a:ext cx="2475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" pitchFamily="-84" charset="0"/>
                <a:sym typeface="Symbol" pitchFamily="-84" charset="2"/>
              </a:rPr>
              <a:t>Q</a:t>
            </a:r>
            <a:r>
              <a:rPr lang="en-US" sz="2800" b="1" baseline="-25000" dirty="0">
                <a:latin typeface="Times" pitchFamily="-84" charset="0"/>
                <a:sym typeface="Symbol" pitchFamily="-84" charset="2"/>
              </a:rPr>
              <a:t>(p)</a:t>
            </a:r>
            <a:r>
              <a:rPr lang="en-US" sz="2800" b="1" dirty="0">
                <a:latin typeface="Times" pitchFamily="-84" charset="0"/>
                <a:sym typeface="Symbol" pitchFamily="-84" charset="2"/>
              </a:rPr>
              <a:t> = H ≈ E 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533400" y="2708920"/>
            <a:ext cx="82645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These variations at constant pressure entail heat transfer between the system and the environment. Therefore, we can write:</a:t>
            </a:r>
            <a:endParaRPr lang="en-US" dirty="0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691680" y="5085184"/>
            <a:ext cx="5527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Q</a:t>
            </a:r>
            <a:r>
              <a:rPr lang="en-US" sz="2400" b="1" baseline="-25000" dirty="0">
                <a:latin typeface="Arial"/>
                <a:cs typeface="Arial"/>
                <a:sym typeface="Symbol" pitchFamily="-84" charset="2"/>
              </a:rPr>
              <a:t>(p)</a:t>
            </a:r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 </a:t>
            </a:r>
            <a:r>
              <a:rPr lang="en-US" sz="2400" b="1" dirty="0" smtClean="0">
                <a:latin typeface="Arial"/>
                <a:cs typeface="Arial"/>
                <a:sym typeface="Symbol" pitchFamily="-84" charset="2"/>
              </a:rPr>
              <a:t>can be experimentally measured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79512" y="4077072"/>
            <a:ext cx="8820472" cy="10156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Therefore, </a:t>
            </a:r>
            <a:r>
              <a:rPr lang="en-US" u="sng" dirty="0" smtClean="0"/>
              <a:t>at constant pressure and volume</a:t>
            </a:r>
            <a:r>
              <a:rPr lang="en-US" dirty="0" smtClean="0"/>
              <a:t>, the enthalpy variation coincides with both the heat and the variation of internal energy occurred during the process.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780633" y="5733256"/>
            <a:ext cx="5147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&gt; 0 </a:t>
            </a:r>
            <a:r>
              <a:rPr lang="en-US" sz="2400" dirty="0" smtClean="0">
                <a:sym typeface="Symbol" pitchFamily="-84" charset="2"/>
              </a:rPr>
              <a:t>in a reaction </a:t>
            </a:r>
            <a:r>
              <a:rPr lang="en-US" sz="2400" b="1" dirty="0" smtClean="0">
                <a:sym typeface="Symbol" pitchFamily="-84" charset="2"/>
              </a:rPr>
              <a:t>adsorbing</a:t>
            </a:r>
            <a:r>
              <a:rPr lang="en-US" sz="2400" dirty="0" smtClean="0">
                <a:sym typeface="Symbol" pitchFamily="-84" charset="2"/>
              </a:rPr>
              <a:t> heat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788571" y="6190456"/>
            <a:ext cx="5006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&lt; 0 </a:t>
            </a:r>
            <a:r>
              <a:rPr lang="en-US" sz="2400" dirty="0" smtClean="0">
                <a:sym typeface="Symbol" pitchFamily="-84" charset="2"/>
              </a:rPr>
              <a:t>in a reaction </a:t>
            </a:r>
            <a:r>
              <a:rPr lang="en-US" sz="2400" b="1" dirty="0" smtClean="0">
                <a:sym typeface="Symbol" pitchFamily="-84" charset="2"/>
              </a:rPr>
              <a:t>releasing</a:t>
            </a:r>
            <a:r>
              <a:rPr lang="en-US" sz="2400" dirty="0" smtClean="0">
                <a:sym typeface="Symbol" pitchFamily="-84" charset="2"/>
              </a:rPr>
              <a:t> heat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44692" y="6019800"/>
            <a:ext cx="18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Conventionally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9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5361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Energy is </a:t>
            </a:r>
            <a:r>
              <a:rPr lang="en-US" b="1" dirty="0"/>
              <a:t>released </a:t>
            </a:r>
            <a:r>
              <a:rPr lang="en-US" dirty="0"/>
              <a:t>to </a:t>
            </a:r>
            <a:r>
              <a:rPr lang="en-US" u="sng" dirty="0"/>
              <a:t>make </a:t>
            </a:r>
            <a:r>
              <a:rPr lang="en-US" u="sng" dirty="0" smtClean="0"/>
              <a:t>bonds</a:t>
            </a:r>
            <a:r>
              <a:rPr lang="en-US" dirty="0" smtClean="0"/>
              <a:t>. The </a:t>
            </a:r>
            <a:r>
              <a:rPr lang="en-US" dirty="0"/>
              <a:t>enthalpy change is </a:t>
            </a:r>
            <a:r>
              <a:rPr lang="en-US" b="1" dirty="0"/>
              <a:t>negative </a:t>
            </a:r>
            <a:r>
              <a:rPr lang="en-US" dirty="0"/>
              <a:t>because the system is </a:t>
            </a:r>
            <a:r>
              <a:rPr lang="en-US" b="1" dirty="0"/>
              <a:t>releasing</a:t>
            </a:r>
            <a:r>
              <a:rPr lang="en-US" dirty="0"/>
              <a:t> energy when forming bond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 </a:t>
            </a:r>
            <a:endParaRPr lang="en-US" dirty="0" smtClean="0"/>
          </a:p>
          <a:p>
            <a:pPr algn="just"/>
            <a:r>
              <a:rPr lang="en-US" dirty="0" smtClean="0"/>
              <a:t>Energy </a:t>
            </a:r>
            <a:r>
              <a:rPr lang="en-US" dirty="0"/>
              <a:t>is </a:t>
            </a:r>
            <a:r>
              <a:rPr lang="en-US" b="1" dirty="0"/>
              <a:t>required </a:t>
            </a:r>
            <a:r>
              <a:rPr lang="en-US" dirty="0"/>
              <a:t>to </a:t>
            </a:r>
            <a:r>
              <a:rPr lang="en-US" u="sng" dirty="0"/>
              <a:t>break bonds</a:t>
            </a:r>
            <a:r>
              <a:rPr lang="en-US" dirty="0"/>
              <a:t>. </a:t>
            </a:r>
            <a:r>
              <a:rPr lang="en-US" dirty="0" smtClean="0"/>
              <a:t>The enthalpy </a:t>
            </a:r>
            <a:r>
              <a:rPr lang="en-US" dirty="0"/>
              <a:t>change for breaking bonds is </a:t>
            </a:r>
            <a:r>
              <a:rPr lang="en-US" b="1" dirty="0"/>
              <a:t>positive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51920" y="234888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&lt; 0 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851920" y="378904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</a:t>
            </a:r>
            <a:r>
              <a:rPr lang="en-US" sz="2800" b="1" dirty="0" smtClean="0">
                <a:sym typeface="Symbol" pitchFamily="-84" charset="2"/>
              </a:rPr>
              <a:t>&gt; </a:t>
            </a:r>
            <a:r>
              <a:rPr lang="en-US" sz="2800" b="1" dirty="0">
                <a:sym typeface="Symbol" pitchFamily="-84" charset="2"/>
              </a:rPr>
              <a:t>0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857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33800" y="241484"/>
            <a:ext cx="18804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Entropy S</a:t>
            </a:r>
            <a:endParaRPr lang="en-US" sz="2800" b="1" dirty="0"/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505200" y="1066800"/>
            <a:ext cx="2008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 = </a:t>
            </a:r>
            <a:r>
              <a:rPr lang="en-US" sz="3200" dirty="0" err="1"/>
              <a:t>k</a:t>
            </a:r>
            <a:r>
              <a:rPr lang="en-US" sz="3200" baseline="-25000" dirty="0" err="1"/>
              <a:t>B</a:t>
            </a:r>
            <a:r>
              <a:rPr lang="en-US" sz="3200" dirty="0"/>
              <a:t> </a:t>
            </a:r>
            <a:r>
              <a:rPr lang="en-US" sz="3200" dirty="0" err="1"/>
              <a:t>ln</a:t>
            </a:r>
            <a:r>
              <a:rPr lang="en-US" sz="3200" dirty="0">
                <a:sym typeface="Symbol" pitchFamily="-84" charset="2"/>
              </a:rPr>
              <a:t></a:t>
            </a:r>
            <a:endParaRPr lang="en-US" sz="3200" dirty="0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07504" y="1844824"/>
            <a:ext cx="91285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 = </a:t>
            </a:r>
            <a:r>
              <a:rPr lang="en-US" sz="2400" dirty="0" smtClean="0">
                <a:sym typeface="Symbol" pitchFamily="-84" charset="2"/>
              </a:rPr>
              <a:t>number of possible configurations of the system (microstates)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11560" y="2636912"/>
            <a:ext cx="7920880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The number of possible states is inversely proportional to the system order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762000" y="3883025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In classic thermodynamics</a:t>
            </a:r>
            <a:r>
              <a:rPr lang="en-US" sz="2400" u="sng" dirty="0" smtClean="0"/>
              <a:t>, at constant temperature</a:t>
            </a:r>
            <a:r>
              <a:rPr lang="en-US" sz="2400" dirty="0" smtClean="0"/>
              <a:t>, entropy and enthalpy fulfill the following relation: </a:t>
            </a:r>
            <a:endParaRPr lang="en-US" sz="2400" b="1" dirty="0">
              <a:sym typeface="Symbol" pitchFamily="-84" charset="2"/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987824" y="5229200"/>
            <a:ext cx="18722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S </a:t>
            </a:r>
            <a:r>
              <a:rPr lang="en-US" sz="2800" b="1" dirty="0" smtClean="0">
                <a:sym typeface="Symbol" pitchFamily="-84" charset="2"/>
              </a:rPr>
              <a:t>= </a:t>
            </a:r>
            <a:r>
              <a:rPr lang="en-US" sz="2800" b="1" dirty="0">
                <a:sym typeface="Symbol" pitchFamily="-84" charset="2"/>
              </a:rPr>
              <a:t>	    </a:t>
            </a:r>
            <a:r>
              <a:rPr lang="en-US" sz="2800" b="1" dirty="0" smtClean="0">
                <a:sym typeface="Symbol" pitchFamily="-84" charset="2"/>
              </a:rPr>
              <a:t> = </a:t>
            </a:r>
            <a:endParaRPr lang="en-US" sz="2800" b="1" dirty="0">
              <a:sym typeface="Symbol" pitchFamily="-84" charset="2"/>
            </a:endParaRPr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4822497" y="5597163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4833610" y="5517232"/>
            <a:ext cx="4040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4810492" y="5091172"/>
            <a:ext cx="769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Q</a:t>
            </a:r>
            <a:r>
              <a:rPr lang="en-US" sz="2800" b="1" baseline="-25000" dirty="0">
                <a:sym typeface="Symbol" pitchFamily="-84" charset="2"/>
              </a:rPr>
              <a:t>(p)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3836417" y="5135463"/>
            <a:ext cx="663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957067" y="5497413"/>
            <a:ext cx="403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936430" y="558924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86141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90600" y="2514600"/>
            <a:ext cx="7001586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G = 0 </a:t>
            </a:r>
            <a:r>
              <a:rPr lang="en-US" sz="2400" dirty="0" smtClean="0">
                <a:sym typeface="Symbol" pitchFamily="-84" charset="2"/>
              </a:rPr>
              <a:t>at the equilibrium</a:t>
            </a:r>
            <a:endParaRPr lang="en-US" sz="2400" dirty="0">
              <a:sym typeface="Symbol" pitchFamily="-84" charset="2"/>
            </a:endParaRPr>
          </a:p>
          <a:p>
            <a:r>
              <a:rPr lang="en-US" sz="2400" dirty="0">
                <a:sym typeface="Symbol" pitchFamily="-84" charset="2"/>
              </a:rPr>
              <a:t>G &gt; 0 </a:t>
            </a:r>
            <a:r>
              <a:rPr lang="en-US" sz="2400" b="1" dirty="0" smtClean="0">
                <a:sym typeface="Symbol" pitchFamily="-84" charset="2"/>
              </a:rPr>
              <a:t>endergonic </a:t>
            </a:r>
            <a:r>
              <a:rPr lang="en-US" sz="2400" dirty="0" smtClean="0">
                <a:sym typeface="Symbol" pitchFamily="-84" charset="2"/>
              </a:rPr>
              <a:t>processes</a:t>
            </a:r>
            <a:r>
              <a:rPr lang="en-US" sz="2400" b="1" dirty="0" smtClean="0">
                <a:sym typeface="Symbol" pitchFamily="-84" charset="2"/>
              </a:rPr>
              <a:t> </a:t>
            </a:r>
            <a:r>
              <a:rPr lang="en-US" sz="2400" dirty="0" smtClean="0">
                <a:sym typeface="Symbol" pitchFamily="-84" charset="2"/>
              </a:rPr>
              <a:t>(requiring energy)</a:t>
            </a:r>
            <a:endParaRPr lang="en-US" sz="2400" dirty="0">
              <a:sym typeface="Symbol" pitchFamily="-84" charset="2"/>
            </a:endParaRPr>
          </a:p>
          <a:p>
            <a:r>
              <a:rPr lang="en-US" sz="2400" dirty="0">
                <a:sym typeface="Symbol" pitchFamily="-84" charset="2"/>
              </a:rPr>
              <a:t>G &lt; 0 </a:t>
            </a:r>
            <a:r>
              <a:rPr lang="en-US" sz="2400" b="1" dirty="0">
                <a:sym typeface="Symbol" pitchFamily="-84" charset="2"/>
              </a:rPr>
              <a:t>exergonic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 smtClean="0">
                <a:sym typeface="Symbol" pitchFamily="-84" charset="2"/>
              </a:rPr>
              <a:t>(releasing energy)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5616" y="1484784"/>
            <a:ext cx="7147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Changes of G determine the direction of a process:</a:t>
            </a:r>
            <a:endParaRPr lang="en-US" sz="24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0696" y="4509120"/>
            <a:ext cx="8401784" cy="52322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Spontaneous processes decrease their free energy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812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Theories on protein-ligand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Lock and key</a:t>
            </a:r>
            <a:r>
              <a:rPr lang="en-US" sz="2800" dirty="0" smtClean="0"/>
              <a:t> theory (enzyme-substrate)</a:t>
            </a:r>
          </a:p>
          <a:p>
            <a:r>
              <a:rPr lang="en-US" sz="2800" b="1" dirty="0" smtClean="0"/>
              <a:t>Induced fit</a:t>
            </a:r>
            <a:r>
              <a:rPr lang="en-US" sz="2800" dirty="0" smtClean="0"/>
              <a:t> theory (enzyme-substrate)</a:t>
            </a:r>
          </a:p>
          <a:p>
            <a:r>
              <a:rPr lang="en-US" sz="2800" b="1" dirty="0" smtClean="0"/>
              <a:t>Monod-Wyman-</a:t>
            </a:r>
            <a:r>
              <a:rPr lang="en-US" sz="2800" b="1" dirty="0" err="1" smtClean="0"/>
              <a:t>Changeux</a:t>
            </a:r>
            <a:r>
              <a:rPr lang="en-US" sz="2800" b="1" dirty="0" smtClean="0"/>
              <a:t> </a:t>
            </a:r>
            <a:r>
              <a:rPr lang="en-US" sz="2800" dirty="0" smtClean="0"/>
              <a:t>(MWC) model or pre-existing equilibrium theory (two different equilibrium conformations)</a:t>
            </a:r>
          </a:p>
          <a:p>
            <a:r>
              <a:rPr lang="en-US" sz="2800" b="1" dirty="0" smtClean="0"/>
              <a:t>Population shift theory</a:t>
            </a:r>
            <a:r>
              <a:rPr lang="en-US" sz="2800" dirty="0" smtClean="0"/>
              <a:t>: proteins shift spontaneously between multiple conformations (</a:t>
            </a:r>
            <a:r>
              <a:rPr lang="en-US" sz="2800" dirty="0" err="1" smtClean="0"/>
              <a:t>substates</a:t>
            </a:r>
            <a:r>
              <a:rPr lang="en-US" sz="2800" dirty="0" smtClean="0"/>
              <a:t>). The ligand </a:t>
            </a:r>
            <a:r>
              <a:rPr lang="en-US" sz="2800" dirty="0" err="1" smtClean="0"/>
              <a:t>stabilises</a:t>
            </a:r>
            <a:r>
              <a:rPr lang="en-US" sz="2800" dirty="0" smtClean="0"/>
              <a:t> preferentially one.</a:t>
            </a:r>
          </a:p>
        </p:txBody>
      </p:sp>
    </p:spTree>
    <p:extLst>
      <p:ext uri="{BB962C8B-B14F-4D97-AF65-F5344CB8AC3E}">
        <p14:creationId xmlns:p14="http://schemas.microsoft.com/office/powerpoint/2010/main" val="21401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Binary interactions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048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Protein complex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500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219" y="249359"/>
            <a:ext cx="53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Protein interaction network - hubs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1061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3004</Words>
  <Application>Microsoft Macintosh PowerPoint</Application>
  <PresentationFormat>On-screen Show (4:3)</PresentationFormat>
  <Paragraphs>362</Paragraphs>
  <Slides>65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Protein interactions and binding site properties</vt:lpstr>
      <vt:lpstr>Protein interaction interfaces</vt:lpstr>
      <vt:lpstr>PowerPoint Presentation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PowerPoint Presentation</vt:lpstr>
      <vt:lpstr>PPIs are at the basis of key cellular processes</vt:lpstr>
      <vt:lpstr>Roles of ligands</vt:lpstr>
      <vt:lpstr>PowerPoint Presentation</vt:lpstr>
      <vt:lpstr>PowerPoint Presentation</vt:lpstr>
      <vt:lpstr>PowerPoint Presentation</vt:lpstr>
      <vt:lpstr>PowerPoint Presentation</vt:lpstr>
      <vt:lpstr>The reductionist approach</vt:lpstr>
      <vt:lpstr>We can classify PPIs according to:</vt:lpstr>
      <vt:lpstr>PowerPoint Presentation</vt:lpstr>
      <vt:lpstr>Transient vs Stable</vt:lpstr>
      <vt:lpstr>Examples</vt:lpstr>
      <vt:lpstr>We can classify PPIs according to:</vt:lpstr>
      <vt:lpstr> Protein-ligand interfaces Structure-function relationship  </vt:lpstr>
      <vt:lpstr>PowerPoint Presentation</vt:lpstr>
      <vt:lpstr>PowerPoint Presentation</vt:lpstr>
      <vt:lpstr>What is the protein-ligand interaction driving force?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Forces governing biomolecular recognition</vt:lpstr>
      <vt:lpstr>The Binding Site (BS)</vt:lpstr>
      <vt:lpstr>Geometric complementarity </vt:lpstr>
      <vt:lpstr>Electrostatic complementarity</vt:lpstr>
      <vt:lpstr>PPI surface size</vt:lpstr>
      <vt:lpstr>PowerPoint Presentation</vt:lpstr>
      <vt:lpstr>Protein-small molecule: small and deep depressions</vt:lpstr>
      <vt:lpstr>Other PPI surface features </vt:lpstr>
      <vt:lpstr>Some more facts about PPIs</vt:lpstr>
      <vt:lpstr>Specificity</vt:lpstr>
      <vt:lpstr>Affinity</vt:lpstr>
      <vt:lpstr>Specificity</vt:lpstr>
      <vt:lpstr>Polyproline type II helices</vt:lpstr>
      <vt:lpstr>Protein-ligand binding energetics Protein-ligand affinities</vt:lpstr>
      <vt:lpstr>Hot spots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Theories on protein-ligand binding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creator>Allegra Via</dc:creator>
  <cp:lastModifiedBy>Allegra Via</cp:lastModifiedBy>
  <cp:revision>59</cp:revision>
  <dcterms:created xsi:type="dcterms:W3CDTF">2016-01-27T17:15:45Z</dcterms:created>
  <dcterms:modified xsi:type="dcterms:W3CDTF">2017-02-06T18:02:03Z</dcterms:modified>
</cp:coreProperties>
</file>